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1"/>
  </p:notesMasterIdLst>
  <p:sldIdLst>
    <p:sldId id="256" r:id="rId2"/>
    <p:sldId id="258" r:id="rId3"/>
    <p:sldId id="287" r:id="rId4"/>
    <p:sldId id="275" r:id="rId5"/>
    <p:sldId id="276" r:id="rId6"/>
    <p:sldId id="291" r:id="rId7"/>
    <p:sldId id="278" r:id="rId8"/>
    <p:sldId id="280" r:id="rId9"/>
    <p:sldId id="281" r:id="rId10"/>
    <p:sldId id="293" r:id="rId11"/>
    <p:sldId id="294" r:id="rId12"/>
    <p:sldId id="283" r:id="rId13"/>
    <p:sldId id="285" r:id="rId14"/>
    <p:sldId id="286" r:id="rId15"/>
    <p:sldId id="295" r:id="rId16"/>
    <p:sldId id="296" r:id="rId17"/>
    <p:sldId id="297" r:id="rId18"/>
    <p:sldId id="298" r:id="rId19"/>
    <p:sldId id="300" r:id="rId20"/>
    <p:sldId id="299" r:id="rId21"/>
    <p:sldId id="292" r:id="rId22"/>
    <p:sldId id="301" r:id="rId23"/>
    <p:sldId id="302" r:id="rId24"/>
    <p:sldId id="303" r:id="rId25"/>
    <p:sldId id="304" r:id="rId26"/>
    <p:sldId id="305" r:id="rId27"/>
    <p:sldId id="289" r:id="rId28"/>
    <p:sldId id="29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E3BA6-F2E8-6042-B165-AD994E6CD5BB}" v="6" dt="2025-02-17T08:43:06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74"/>
    <p:restoredTop sz="96186"/>
  </p:normalViewPr>
  <p:slideViewPr>
    <p:cSldViewPr snapToGrid="0">
      <p:cViewPr varScale="1">
        <p:scale>
          <a:sx n="118" d="100"/>
          <a:sy n="118" d="100"/>
        </p:scale>
        <p:origin x="776" y="200"/>
      </p:cViewPr>
      <p:guideLst/>
    </p:cSldViewPr>
  </p:slideViewPr>
  <p:outlineViewPr>
    <p:cViewPr>
      <p:scale>
        <a:sx n="33" d="100"/>
        <a:sy n="33" d="100"/>
      </p:scale>
      <p:origin x="0" y="-33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818378C3-5C4E-CC4A-A377-D16FB33E82B2}"/>
    <pc:docChg chg="modSld">
      <pc:chgData name="Omar Choudhry" userId="7e802f98-9170-4306-b59f-36dfa75ece39" providerId="ADAL" clId="{818378C3-5C4E-CC4A-A377-D16FB33E82B2}" dt="2025-02-17T08:44:09.132" v="20" actId="729"/>
      <pc:docMkLst>
        <pc:docMk/>
      </pc:docMkLst>
      <pc:sldChg chg="modSp mod">
        <pc:chgData name="Omar Choudhry" userId="7e802f98-9170-4306-b59f-36dfa75ece39" providerId="ADAL" clId="{818378C3-5C4E-CC4A-A377-D16FB33E82B2}" dt="2025-02-17T08:43:46.195" v="18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18378C3-5C4E-CC4A-A377-D16FB33E82B2}" dt="2025-02-17T08:43:46.195" v="18" actId="20577"/>
          <ac:spMkLst>
            <pc:docMk/>
            <pc:sldMk cId="1339862571" sldId="256"/>
            <ac:spMk id="2" creationId="{8585DA62-143A-7FD7-8C3F-25DABCBEBB06}"/>
          </ac:spMkLst>
        </pc:spChg>
      </pc:sldChg>
      <pc:sldChg chg="mod modShow">
        <pc:chgData name="Omar Choudhry" userId="7e802f98-9170-4306-b59f-36dfa75ece39" providerId="ADAL" clId="{818378C3-5C4E-CC4A-A377-D16FB33E82B2}" dt="2025-02-17T08:44:09.132" v="20" actId="729"/>
        <pc:sldMkLst>
          <pc:docMk/>
          <pc:sldMk cId="3962496188" sldId="296"/>
        </pc:sldMkLst>
      </pc:sldChg>
    </pc:docChg>
  </pc:docChgLst>
  <pc:docChgLst>
    <pc:chgData name="Omar Choudhry" userId="7e802f98-9170-4306-b59f-36dfa75ece39" providerId="ADAL" clId="{726E3BA6-F2E8-6042-B165-AD994E6CD5BB}"/>
    <pc:docChg chg="modSld">
      <pc:chgData name="Omar Choudhry" userId="7e802f98-9170-4306-b59f-36dfa75ece39" providerId="ADAL" clId="{726E3BA6-F2E8-6042-B165-AD994E6CD5BB}" dt="2025-02-17T08:43:06.901" v="0"/>
      <pc:docMkLst>
        <pc:docMk/>
      </pc:docMkLst>
      <pc:sldChg chg="modSp">
        <pc:chgData name="Omar Choudhry" userId="7e802f98-9170-4306-b59f-36dfa75ece39" providerId="ADAL" clId="{726E3BA6-F2E8-6042-B165-AD994E6CD5BB}" dt="2025-02-17T08:43:06.901" v="0"/>
        <pc:sldMkLst>
          <pc:docMk/>
          <pc:sldMk cId="1339862571" sldId="256"/>
        </pc:sldMkLst>
        <pc:picChg chg="mod">
          <ac:chgData name="Omar Choudhry" userId="7e802f98-9170-4306-b59f-36dfa75ece39" providerId="ADAL" clId="{726E3BA6-F2E8-6042-B165-AD994E6CD5BB}" dt="2025-02-17T08:43:06.901" v="0"/>
          <ac:picMkLst>
            <pc:docMk/>
            <pc:sldMk cId="1339862571" sldId="256"/>
            <ac:picMk id="17" creationId="{4900FFCA-5684-73F8-AD25-55DF66C34F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C8E6-A9B0-2E10-CC7C-09BB766E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DB56C-1F26-A67F-EF3A-A8909426F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212ED-2ABC-90E8-1ACC-6019A5B0C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0980-B372-B314-C5DA-7F2FF5FB6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7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4F70-6828-0D88-7E50-E4A5BDD9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EDBB2-4B30-64D3-06EF-7D440BCB1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B53D0-EB4B-0D98-0E9D-C636800BF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C901-87B6-9102-F0EB-8F6D8967D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48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F22B5-491C-19CA-2F07-DF6BD527B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DED22-92CB-E2F5-C42A-1A3663818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52D88-058D-C1B0-FF61-058C88DFA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82E33-36B0-2ACC-5CB3-768A30121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450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D2B2-37D7-9F47-DE17-A8FFE5A2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50E70-1935-5337-39D9-7664C9CE7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710C4-F3AE-0BFA-B378-0A8A9A805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AEB8-B5ED-6DDA-252D-7EEF5127A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14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1057-3598-3B03-B489-3108FC37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98AE6-80A7-01E4-DFDE-B78F03BD0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42965-BF10-D2F3-555E-64F5C768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02-D7D3-6BE8-5E70-7F0855602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2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316E-C91C-BCBB-3949-3FA718B8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60791-B6E4-3847-C265-28AA3A702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F8436-E8EA-C97A-E286-1D1328AC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E8171-9232-5FB4-157F-2DF846CF6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166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A8ACB-CEA5-1BEF-8E28-B26C05D4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2FE23-ACE5-3F8F-C8F0-F9B3FACA5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88D4A-A68E-8867-5DA5-65EE1BEC9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037B-40FE-2675-4C78-0D026E647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045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4AEFA-AF72-B2D3-DFD0-EB56BEC7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1CAA8-0D57-2269-29DC-61FB22ED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450C-2D93-256F-E7D1-D5D3AB01E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C9DC-674F-B038-A8DE-D07343A8A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940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9DC8-E6D8-C5ED-48B8-367A4F580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68D0-C82F-9905-8588-4C0E947CD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1CCCE-56EA-5B78-455B-AD9F82C9A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E149-A785-34F1-FB99-AD6EDD985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57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60E0-9348-F63C-9C2B-54FA73E3B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76C45-CA89-31A2-16B1-50D884F14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B6E7-3B40-EC06-0A7C-AF5BAEE18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0EF5-3ECF-13FB-5E7A-5146463A5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5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520B0-E128-22E6-E699-C68488A8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D095F5-3B9C-FFD9-2BB5-13AB3FE6E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8FDD3-3F26-9DF1-8D59-8B326164B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9126-EA61-3982-8CAA-04A50A593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5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6125-C033-9295-31A0-EDB44102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6BAD3-4BEB-429B-3543-C1EC1FC70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AAB93-8CAC-3C14-39B5-2D9023D1A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D5B09-8315-FD8D-8764-215064A5E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571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FD3A-0708-E356-969D-7A080984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A3D04-44B3-1261-ED4B-8DA222EC3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12A33-9026-D6FA-4F09-9786C2CAA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13FB8-999A-8F39-4BF8-AE85A7126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567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B7A9A-498F-0A5F-FEA3-BFC818C0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F914E-3EFA-6DD8-9096-51CE017DE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A4C35-BD2D-99C7-6200-B4001A8BD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6B59-9DBB-5015-28D7-E694F0EB6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9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4FB13-6F7E-0D20-4407-115E8D8CE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7C1098-3DE1-B5E0-2543-35A2C53F8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A5EB0-7596-0358-CF5A-F106EC576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93BE-0673-A42F-53CD-3E49E6789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87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271A-3468-69F7-6650-22D45AF7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9077F-0652-AE5D-DA72-F0E947D11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B8F47-8B87-E651-3CAB-485075CC0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1A674-49FC-968F-DFCB-EC3751527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605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9577-8395-338E-7EAF-2C7A90427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23983-2D46-3089-C289-2F07E30B7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10BEF-FC1B-942D-D145-458D50ED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5094-3096-BC53-BE44-47A33F1A9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24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74CB-B20A-9A72-5C86-26C420CF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8E45-706E-016A-0F2E-D01BF7AF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5086-DCCD-0B14-8B6E-0B14C0B5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2253-42A6-7066-BAEC-A9DD33923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96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76F3-DE06-E3A8-CA57-037606D4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FB637-2CBA-E0AA-0FC3-70B7DD5B5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4CBB9-40F1-3324-B6EE-9D3BD50C9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54375-2F19-82C0-2D66-DA1982DBD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2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11D8D-3B9B-23CE-58DD-C0C0B7B2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62A19-D60D-5F7C-96A3-169866772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65F07-4B8A-19F8-15F2-7E86FE235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1495F-CE13-C28F-07AE-8138BA7B6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03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EBCB4-F425-A8E0-78D1-9B6360EB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4A53A-D6E5-C031-0679-3245C68D4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187BF-F9A9-7244-C432-8C480CE98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A06A3-F30D-AA60-22B8-ACB403A36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47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E391-88A3-CBEC-0C4A-EA0D77FE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E37D0-1431-65E3-08D4-B82E21860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87BB5-DC54-581C-758A-59AA3F60D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4F51E-69A9-769F-27C5-1E018774C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3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DAB44-0268-9324-CFC4-EF0EA74C3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13A1B-1488-215C-34FB-1C4E54F13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D0D89-4C7E-403D-AF4E-6E639FAE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1A9A-0282-56C7-1DF0-82E12251C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5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44A9-56CF-597E-ABA1-43935FA1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A9902-2177-DA12-87B3-80D21EFBF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29F67-10F5-170E-7B07-24A15D19F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81D9F-EA27-750C-66A3-C0C582665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7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1E83C-8910-41F7-9674-20F2E0CF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19808-9EF3-844B-5AB0-CC67FF64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1C50F-0AA9-EADC-CA7B-AB38B2B54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B8B97-13FA-C6CD-3035-A3DE7B4A1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1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.Choudhry@leeds.ac.uk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://www.github.com/omariosc/ai-worksho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3: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Neural Networks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Saturday 1</a:t>
            </a:r>
            <a:r>
              <a:rPr lang="en-GB" sz="2500" baseline="30000" dirty="0">
                <a:solidFill>
                  <a:srgbClr val="FFFFFF"/>
                </a:solidFill>
              </a:rPr>
              <a:t>st</a:t>
            </a:r>
            <a:r>
              <a:rPr lang="en-GB" sz="2500" dirty="0">
                <a:solidFill>
                  <a:srgbClr val="FFFFFF"/>
                </a:solidFill>
              </a:rPr>
              <a:t> March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DAF2-C825-2EFC-B505-6959964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C31E-70F6-B60B-3238-5ACE921B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3B1E107-1D02-B6EE-04C7-408A4AE1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A72B91-EC0D-0538-2A79-FEBF5693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6388" name="Picture 4" descr="Coding up a Neural Network classifier from scratch | by Anson Wong |  Towards Data Science | Medium">
            <a:extLst>
              <a:ext uri="{FF2B5EF4-FFF2-40B4-BE49-F238E27FC236}">
                <a16:creationId xmlns:a16="http://schemas.microsoft.com/office/drawing/2014/main" id="{98754482-DFA7-5296-D965-03A559F77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09" y="1818728"/>
            <a:ext cx="5358318" cy="4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3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E3A5-7538-883E-011D-591A81FC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B197-F06C-6A63-3A15-6124077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Output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596EBEA-8A64-A449-C955-1DCAC41D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1FC162-6416-0666-EBC4-E1A4810B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8440" name="Picture 8" descr="illustration of neural network">
            <a:extLst>
              <a:ext uri="{FF2B5EF4-FFF2-40B4-BE49-F238E27FC236}">
                <a16:creationId xmlns:a16="http://schemas.microsoft.com/office/drawing/2014/main" id="{0B6D6EF1-42B0-9167-C43E-1DE3D472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03" y="1788662"/>
            <a:ext cx="9634330" cy="415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9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1FC0-6F63-B409-BA4E-1712724D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802C-FA05-274D-5C5F-9893258E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4282A2E-15D5-6A6B-27CD-89CD3A30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C033CD8-5812-C749-201D-B208A56A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Content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69346836-4C22-33F0-FC53-70964430A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6834" y="1717274"/>
            <a:ext cx="5458327" cy="3423452"/>
          </a:xfrm>
        </p:spPr>
      </p:pic>
      <p:pic>
        <p:nvPicPr>
          <p:cNvPr id="8" name="Picture 7" descr="A close up of a black background&#10;&#10;AI-generated content may be incorrect.">
            <a:extLst>
              <a:ext uri="{FF2B5EF4-FFF2-40B4-BE49-F238E27FC236}">
                <a16:creationId xmlns:a16="http://schemas.microsoft.com/office/drawing/2014/main" id="{B2D4645D-EB1D-AC9D-CC71-64AD083FE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388" y="5370604"/>
            <a:ext cx="3011220" cy="8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3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3712-7052-E2B0-1086-B6CD23C6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2414-4581-218C-53BE-904AD886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D175312-B812-18E2-50AB-CFB8DBC4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AFEEDB4-9207-BCF9-CE13-1EC4BC0D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799B3B69-6C4D-7B2D-F146-8B448CB0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98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DCE5C-0B8D-4A2F-BE79-2225655D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4D19-3AB7-032C-834E-F15BD545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E5746C-3ED8-1823-4954-E409A735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AEB1C54-7F76-3C4C-EA52-0D6FAC89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40" name="Picture 4" descr="What is the Gradient Descent Algorithm | Analytics Vidhya">
            <a:extLst>
              <a:ext uri="{FF2B5EF4-FFF2-40B4-BE49-F238E27FC236}">
                <a16:creationId xmlns:a16="http://schemas.microsoft.com/office/drawing/2014/main" id="{0827ADE3-B9A1-E7CC-000F-DFDE83C9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63" y="2087999"/>
            <a:ext cx="6152874" cy="38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3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FA748-5294-0382-2B00-1FCB5D73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AFFF-8E08-90DC-A972-352D15B7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59E42C0-CCAF-8350-5906-3227B5AF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F0787C-5058-72D6-325E-4ECF63E1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38" name="Picture 2" descr="Gradient descent">
            <a:extLst>
              <a:ext uri="{FF2B5EF4-FFF2-40B4-BE49-F238E27FC236}">
                <a16:creationId xmlns:a16="http://schemas.microsoft.com/office/drawing/2014/main" id="{4C06C3C3-B8A1-DD3A-D368-29A41612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85" y="1563548"/>
            <a:ext cx="7766629" cy="43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4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1DFB-CC2B-A72A-2CA4-F0DA15B2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8106-B988-79FB-1C94-D48AB8A7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6DF9BE5-35B1-9074-F105-B1E6E274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E61FF72-2CE7-FC88-AA2D-268CD2AF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482" name="Picture 2" descr="Explaining Gradient Descent | alwaysAI Blog">
            <a:extLst>
              <a:ext uri="{FF2B5EF4-FFF2-40B4-BE49-F238E27FC236}">
                <a16:creationId xmlns:a16="http://schemas.microsoft.com/office/drawing/2014/main" id="{F42C885C-3106-7F1E-FA0D-D9BDC06B2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6" r="33556"/>
          <a:stretch/>
        </p:blipFill>
        <p:spPr bwMode="auto">
          <a:xfrm>
            <a:off x="4359964" y="2206759"/>
            <a:ext cx="3394445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E7201-D429-B002-9A39-E874FA5961FA}"/>
              </a:ext>
            </a:extLst>
          </p:cNvPr>
          <p:cNvSpPr txBox="1"/>
          <p:nvPr/>
        </p:nvSpPr>
        <p:spPr>
          <a:xfrm>
            <a:off x="1351722" y="509960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inputs in training 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3C6A7-88B0-B7D4-B211-00B098729F3E}"/>
              </a:ext>
            </a:extLst>
          </p:cNvPr>
          <p:cNvSpPr txBox="1"/>
          <p:nvPr/>
        </p:nvSpPr>
        <p:spPr>
          <a:xfrm>
            <a:off x="5426586" y="50745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BCC8C-05A5-59E8-4E7E-A85624D5F609}"/>
              </a:ext>
            </a:extLst>
          </p:cNvPr>
          <p:cNvSpPr txBox="1"/>
          <p:nvPr/>
        </p:nvSpPr>
        <p:spPr>
          <a:xfrm>
            <a:off x="8385884" y="4988801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of inputs</a:t>
            </a:r>
          </a:p>
          <a:p>
            <a:r>
              <a:rPr lang="en-GB" dirty="0"/>
              <a:t>from training batch</a:t>
            </a:r>
          </a:p>
        </p:txBody>
      </p:sp>
      <p:pic>
        <p:nvPicPr>
          <p:cNvPr id="7" name="Picture 2" descr="Explaining Gradient Descent | alwaysAI Blog">
            <a:extLst>
              <a:ext uri="{FF2B5EF4-FFF2-40B4-BE49-F238E27FC236}">
                <a16:creationId xmlns:a16="http://schemas.microsoft.com/office/drawing/2014/main" id="{7E40A769-A852-8D7B-BB6A-386A8C54F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4"/>
          <a:stretch/>
        </p:blipFill>
        <p:spPr bwMode="auto">
          <a:xfrm>
            <a:off x="7832034" y="220675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xplaining Gradient Descent | alwaysAI Blog">
            <a:extLst>
              <a:ext uri="{FF2B5EF4-FFF2-40B4-BE49-F238E27FC236}">
                <a16:creationId xmlns:a16="http://schemas.microsoft.com/office/drawing/2014/main" id="{FBB42FDE-6A3A-55A4-7E2E-945E67D92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14"/>
          <a:stretch/>
        </p:blipFill>
        <p:spPr bwMode="auto">
          <a:xfrm>
            <a:off x="1053548" y="219422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5FC53-D89F-41AB-02CC-C35721CC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C13C-C636-523D-AEA9-EF106AC7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vs Global Minimums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EA9DF2-CC9D-7113-A02E-061D776F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D83241-E007-7076-8812-CE025AD52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2530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8985784D-B352-D5DA-A6BA-0BD829A10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28"/>
          <a:stretch/>
        </p:blipFill>
        <p:spPr bwMode="auto">
          <a:xfrm>
            <a:off x="2020957" y="1610770"/>
            <a:ext cx="8150086" cy="46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2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3A05-9725-E532-5245-8400C3D8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A94-903F-890E-CDA9-F27AD870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Rate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74321CE-D952-2191-9117-8FB25BB6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A84B076-B4E0-1263-1CD3-11766F7E2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4580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17E3C497-3A92-ADCE-EACE-34FCC36C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6" r="34056"/>
          <a:stretch/>
        </p:blipFill>
        <p:spPr bwMode="auto">
          <a:xfrm>
            <a:off x="4333462" y="2038764"/>
            <a:ext cx="341906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FB106676-D9F4-7FB8-65EB-3D797C28F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4"/>
          <a:stretch/>
        </p:blipFill>
        <p:spPr bwMode="auto">
          <a:xfrm>
            <a:off x="7752522" y="2028825"/>
            <a:ext cx="353833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20E02F0A-FF6B-EA48-1BD0-D057289D5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4"/>
          <a:stretch/>
        </p:blipFill>
        <p:spPr bwMode="auto">
          <a:xfrm>
            <a:off x="901148" y="2038764"/>
            <a:ext cx="3432314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422C-8ABE-9DD3-8F04-FAC047AD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AD5C-C4DF-6AFB-CDEE-5A43A40B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69AFA39-9F83-0486-D436-1E23C65B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EB35CD5-EDAE-9D8A-69DE-0E1DAC64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7652" name="Picture 4" descr="Mean Square Error (MSE) | Machine Learning Glossary | Encord | Encord">
            <a:extLst>
              <a:ext uri="{FF2B5EF4-FFF2-40B4-BE49-F238E27FC236}">
                <a16:creationId xmlns:a16="http://schemas.microsoft.com/office/drawing/2014/main" id="{9493C802-54EA-5829-B39E-580A5E1D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02" y="1729807"/>
            <a:ext cx="7311595" cy="44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>
                <a:latin typeface="Univers" panose="020B0503020202020204" pitchFamily="34" charset="0"/>
              </a:rPr>
              <a:t>neural network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>
                <a:latin typeface="Univers" panose="020B0503020202020204" pitchFamily="34" charset="0"/>
              </a:rPr>
              <a:t>weights and bias’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</a:t>
            </a:r>
            <a:r>
              <a:rPr lang="en-GB" b="1" dirty="0">
                <a:latin typeface="Univers" panose="020B0503020202020204" pitchFamily="34" charset="0"/>
              </a:rPr>
              <a:t>activation function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forward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backward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gradient descent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you build a simple neural network?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96FD-D70E-AE28-F602-1F177946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B2A7-77D5-FB2F-6766-3983A9D0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B4CBA41-134F-B2A4-7FB8-00C097C28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BA711F5-1E22-AACC-0BC5-F9D27EA3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5602" name="Picture 2" descr="&amp;quot;Iris Dataset &amp;quot;Analysis using Machine learning techniques |  Pramod Sahu">
            <a:extLst>
              <a:ext uri="{FF2B5EF4-FFF2-40B4-BE49-F238E27FC236}">
                <a16:creationId xmlns:a16="http://schemas.microsoft.com/office/drawing/2014/main" id="{1F8DB41C-0A7E-C472-5767-774984AC6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4"/>
          <a:stretch/>
        </p:blipFill>
        <p:spPr bwMode="auto">
          <a:xfrm>
            <a:off x="1649895" y="2028825"/>
            <a:ext cx="8892209" cy="370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5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BCCB0-8163-AB61-BA39-9362D188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D1B-5708-0F30-80B5-6D312DDE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1603B61-B906-B6A4-11BB-25906A8C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B39C0A1-323E-015D-430D-EC8DCD5B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B33D-551A-F7FB-A0B7-A0CC1854D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3 folder</a:t>
            </a:r>
          </a:p>
        </p:txBody>
      </p:sp>
    </p:spTree>
    <p:extLst>
      <p:ext uri="{BB962C8B-B14F-4D97-AF65-F5344CB8AC3E}">
        <p14:creationId xmlns:p14="http://schemas.microsoft.com/office/powerpoint/2010/main" val="318011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B25C4-94A2-9770-C43C-A4DA6D80B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6A3-FB82-E7CC-073E-F8C5ACA5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8D0769-8778-F181-F6C9-79013B1D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70A6463-A4F0-3E8C-D47D-298C331AA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9701" name="Picture 5" descr="black box">
            <a:extLst>
              <a:ext uri="{FF2B5EF4-FFF2-40B4-BE49-F238E27FC236}">
                <a16:creationId xmlns:a16="http://schemas.microsoft.com/office/drawing/2014/main" id="{418943D6-C053-5276-54A3-D84B0A13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07" y="1873022"/>
            <a:ext cx="5792586" cy="386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4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3B802-F675-491C-D676-138AA82D0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5C75-79A3-32CE-47A9-6AE56594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D5C78B7-5612-00B2-FD76-6A24CCBC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233F754-0B94-CF84-E713-B8A194B89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close-up of a nuclear power plant&#10;&#10;AI-generated content may be incorrect.">
            <a:extLst>
              <a:ext uri="{FF2B5EF4-FFF2-40B4-BE49-F238E27FC236}">
                <a16:creationId xmlns:a16="http://schemas.microsoft.com/office/drawing/2014/main" id="{7B2CF95B-3A89-2CDD-9B64-1183C0F3D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61" y="1749287"/>
            <a:ext cx="8634014" cy="40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2390-6CCA-D243-436E-24C30DBE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9777-ACBA-7DE3-3278-5B854BDC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B8F93B-FCDE-E5A8-4204-AA8F2A9F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28624AC-3082-48FA-7BC9-A2EA434D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1746" name="Picture 2" descr="What Is a Dataset?">
            <a:extLst>
              <a:ext uri="{FF2B5EF4-FFF2-40B4-BE49-F238E27FC236}">
                <a16:creationId xmlns:a16="http://schemas.microsoft.com/office/drawing/2014/main" id="{24E5B8D4-6188-8394-B735-23EB0780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76" y="2028825"/>
            <a:ext cx="7397847" cy="37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15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7D26C-F534-77AB-E549-6A6F1BD7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EEBD-9686-9C12-6F82-A0411833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873D12A-AE95-E203-EFB3-7EABEBEE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6E0CB19-D931-9BD9-63B4-876BC341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The 30 Cutest Dog Breeds - Most Adorable Dogs and Puppies">
            <a:extLst>
              <a:ext uri="{FF2B5EF4-FFF2-40B4-BE49-F238E27FC236}">
                <a16:creationId xmlns:a16="http://schemas.microsoft.com/office/drawing/2014/main" id="{C05478DA-21E1-4EED-CCBA-1BD502F68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74647" y="1699592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76DD37A-743C-86F4-D591-3F1C3435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629089" y="1701104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GB color space - book❷net book scanners">
            <a:extLst>
              <a:ext uri="{FF2B5EF4-FFF2-40B4-BE49-F238E27FC236}">
                <a16:creationId xmlns:a16="http://schemas.microsoft.com/office/drawing/2014/main" id="{FFD1C886-F5BF-DB76-8A5C-729DE26F1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083531" y="1740383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460DA7-0DE1-6A38-D474-C6681D34FAF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003447" y="256429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729DC-016F-DCCB-768F-CEBA4DA4DFA0}"/>
              </a:ext>
            </a:extLst>
          </p:cNvPr>
          <p:cNvCxnSpPr/>
          <p:nvPr/>
        </p:nvCxnSpPr>
        <p:spPr>
          <a:xfrm>
            <a:off x="7457889" y="2564295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C4830AE-123F-D9B1-5888-C89347FA86C4}"/>
              </a:ext>
            </a:extLst>
          </p:cNvPr>
          <p:cNvGrpSpPr/>
          <p:nvPr/>
        </p:nvGrpSpPr>
        <p:grpSpPr>
          <a:xfrm>
            <a:off x="3124973" y="4012752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523371AF-54E0-2424-A863-52E29B3AE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C7388-65CB-DEAA-F0B6-2A72F06B0DB3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8E55F2-08BE-EB80-854F-CE7852A8FC92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96969E-CA2F-95C1-05CE-A3B61D26CC2D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935684-5974-B29E-1472-15698603EB8F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6445B-FB76-C1C9-6CED-568233E29320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0B0B3-5B05-C6C2-BA9D-AC0A334E1D53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0D8D2E-7DF9-20D6-CE74-990230E4D3EB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8B7F1-823A-0541-AAB8-B93C2E6B7A15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C97F9C-D7A4-13D3-5DD1-0D3471C41476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4C6E1-A178-60E4-3E00-970F45FCF859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5BAB98-C1A4-82EA-36CB-78B1980B29A9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9B6CA8-B177-5FBF-12BA-F4FCF011011D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A40135E-D20E-A3B9-4622-68B34C986462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478D9-42D3-882F-C878-9EC87537C782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F693AD-BB4A-E577-D64F-89A736E5651F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CE602B-B875-A625-F514-1FAC8943E22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D167A1-DECE-CD21-351D-3948DC014072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2F0F81-BAE7-7B34-2585-BFEDEF6401BC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BA9B2F-AE8A-B4D4-0191-77A76C45DB85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E8374C-5A58-B185-8881-BFE088BB6EF6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1EDA95-9BF1-7621-C2CC-811FC395D306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3A648CC-DFDB-3726-1769-83158BD3C03E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E624AC-5F3F-1C92-105D-72F15EAE8F10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3E80EB-2CDB-8D23-50BE-9E2077F8826B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25F29FB-5E31-6A7D-BF97-63A9221F16E0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C8CDA4-3942-8AE2-7675-6C78711524A7}"/>
              </a:ext>
            </a:extLst>
          </p:cNvPr>
          <p:cNvCxnSpPr>
            <a:cxnSpLocks/>
            <a:stCxn id="3" idx="2"/>
            <a:endCxn id="36" idx="3"/>
          </p:cNvCxnSpPr>
          <p:nvPr/>
        </p:nvCxnSpPr>
        <p:spPr>
          <a:xfrm>
            <a:off x="4089047" y="3429000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AF0D4-8623-39B0-C781-56EA0ACF6DA6}"/>
              </a:ext>
            </a:extLst>
          </p:cNvPr>
          <p:cNvGrpSpPr/>
          <p:nvPr/>
        </p:nvGrpSpPr>
        <p:grpSpPr>
          <a:xfrm>
            <a:off x="5628393" y="4143918"/>
            <a:ext cx="1789394" cy="1681673"/>
            <a:chOff x="5734306" y="4155224"/>
            <a:chExt cx="1789394" cy="1681673"/>
          </a:xfrm>
        </p:grpSpPr>
        <p:pic>
          <p:nvPicPr>
            <p:cNvPr id="3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55FFABD4-81A1-6D16-2133-C432DCB2F2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BAAC482-0E96-8A9E-2F9E-BC1CE3814A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934F76EF-E8B8-6A4F-1BFF-3A8614A90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A8C3099-33EC-10C9-6613-C9A1CE334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DF99BAE-8EAE-77D7-BDBA-734CBF077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2BCCC00-890D-D32B-C54A-2BA2DF7EC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612D99E-793A-2E9F-BF78-798137F2E4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01D9D4A-E532-5DEA-3CCC-77F1F53D4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FDD8FDA-5942-B7BB-A0A5-DC4B8AFBE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191275-0523-1D8D-15EC-8C62A064A85E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74D399-D539-2B61-4BE8-8D60B74C4133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BB44F9-07D0-11BB-6558-C8ADEFC1C1D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16D3E4-5867-545D-C35A-EB82D72FFCE2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C07845-8659-BEDC-37F9-E0CDE13BF2CD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FF5C30-1853-6B04-9D7E-E04475D6024B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BE39A-14CF-DB82-5F17-0307923027F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B0E9216-6ABE-D174-5A3D-5258E43AAA4F}"/>
              </a:ext>
            </a:extLst>
          </p:cNvPr>
          <p:cNvCxnSpPr/>
          <p:nvPr/>
        </p:nvCxnSpPr>
        <p:spPr>
          <a:xfrm>
            <a:off x="5025019" y="495368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53E32C8-309B-4410-5FFC-6F5A52CF525D}"/>
              </a:ext>
            </a:extLst>
          </p:cNvPr>
          <p:cNvSpPr txBox="1"/>
          <p:nvPr/>
        </p:nvSpPr>
        <p:spPr>
          <a:xfrm>
            <a:off x="7891243" y="4225635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439181-4E04-CD2C-05A0-928A6CC71626}"/>
              </a:ext>
            </a:extLst>
          </p:cNvPr>
          <p:cNvSpPr/>
          <p:nvPr/>
        </p:nvSpPr>
        <p:spPr>
          <a:xfrm>
            <a:off x="8458199" y="4707188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87F85A-09B4-42B3-1890-425D924B29A4}"/>
              </a:ext>
            </a:extLst>
          </p:cNvPr>
          <p:cNvCxnSpPr/>
          <p:nvPr/>
        </p:nvCxnSpPr>
        <p:spPr>
          <a:xfrm>
            <a:off x="7457641" y="494885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19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D015-6340-C627-BEBA-336A9CB9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F55-85E5-F460-B1EE-108AE47F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27863C2-787F-0D96-B110-FB88AB52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AFD0A44-60DD-5F6A-A835-5E1705A9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3794" name="Picture 2" descr="What Is a Convolutional Neural Network? | 3 things you need to know -  MATLAB &amp; Simulink">
            <a:extLst>
              <a:ext uri="{FF2B5EF4-FFF2-40B4-BE49-F238E27FC236}">
                <a16:creationId xmlns:a16="http://schemas.microsoft.com/office/drawing/2014/main" id="{B4BA1401-BD62-D29F-1594-E439AC19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96" y="2209240"/>
            <a:ext cx="9887808" cy="33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0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A586-3C60-9BD1-C08C-EC5843CD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CBA-7535-FAE1-27C4-000F2E2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the Brain?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9F79887-2F45-A5A1-4D98-3F46FCE5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796CEA-EEEE-577A-7AE5-00490343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9F6890-5942-5BD1-F53F-EB53389ED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 brain generates about 23 watts of power (enough to power a lightbulb)</a:t>
            </a:r>
          </a:p>
          <a:p>
            <a:r>
              <a:rPr lang="en-GB" dirty="0"/>
              <a:t>Power source is renewable energy from food</a:t>
            </a:r>
          </a:p>
          <a:p>
            <a:r>
              <a:rPr lang="en-GB" dirty="0"/>
              <a:t>Power efficiency is orders of magnitude higher than electronic computers</a:t>
            </a:r>
          </a:p>
          <a:p>
            <a:pPr lvl="1"/>
            <a:r>
              <a:rPr lang="en-GB" dirty="0"/>
              <a:t>Can perform an exaflop (a billion-billion mathematical operations per second)</a:t>
            </a:r>
          </a:p>
          <a:p>
            <a:pPr lvl="1"/>
            <a:r>
              <a:rPr lang="en-GB" dirty="0"/>
              <a:t>Most powerful computer performs 1.7 exaflops </a:t>
            </a:r>
          </a:p>
          <a:p>
            <a:pPr lvl="1"/>
            <a:r>
              <a:rPr lang="en-GB" dirty="0"/>
              <a:t>But it uses 24.6 megawatts (246 000 000 watts)</a:t>
            </a:r>
          </a:p>
          <a:p>
            <a:pPr lvl="1"/>
            <a:r>
              <a:rPr lang="en-GB" dirty="0"/>
              <a:t>Each human brain is 10 billion times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35116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7307-FE3A-BB0E-74F2-FD259DFB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5E8C5BB-FF79-3F8E-7272-5C0DFDAE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4030A27-9A6B-B283-2423-9E7237CF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123" name="Picture 3" descr="The mystery of the Centennial Light | Lightbulbs Direct">
            <a:extLst>
              <a:ext uri="{FF2B5EF4-FFF2-40B4-BE49-F238E27FC236}">
                <a16:creationId xmlns:a16="http://schemas.microsoft.com/office/drawing/2014/main" id="{2A22E840-3180-0A50-6A37-748FC707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488" y="-2051922"/>
            <a:ext cx="30734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ownload wallpaper 1920x1080 light bulb, dark, minimal, full hd, hdtv, fhd,  1080p wallpaper, 1920x1080 hd background, 25327">
            <a:extLst>
              <a:ext uri="{FF2B5EF4-FFF2-40B4-BE49-F238E27FC236}">
                <a16:creationId xmlns:a16="http://schemas.microsoft.com/office/drawing/2014/main" id="{0F4544A0-3F00-C6F6-B41E-E3317290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23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34" y="248873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53769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114" y="2568077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76939" y="5537692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4BEF-62A2-BD00-261E-C83D3508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5095-2DAE-D10A-D526-17045D56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Human Brain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2D6E98E-9E27-3790-5CE3-05128746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74010AB-7600-5749-9229-5A91D9FB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6" name="Picture 2" descr="What Makes a Human Brain Unique | Scientific American">
            <a:extLst>
              <a:ext uri="{FF2B5EF4-FFF2-40B4-BE49-F238E27FC236}">
                <a16:creationId xmlns:a16="http://schemas.microsoft.com/office/drawing/2014/main" id="{830A6325-8541-359E-05CD-8B6F4852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99008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1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7F4590-9B89-9A93-5B2A-5812D189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86 billion neurons</a:t>
            </a:r>
          </a:p>
          <a:p>
            <a:r>
              <a:rPr lang="en-GB" dirty="0"/>
              <a:t>Trillions of connections (synapses)</a:t>
            </a:r>
          </a:p>
          <a:p>
            <a:r>
              <a:rPr lang="en-GB" dirty="0"/>
              <a:t>A developing foetus creates 250,000 neurons per minute</a:t>
            </a:r>
          </a:p>
          <a:p>
            <a:r>
              <a:rPr lang="en-GB" dirty="0"/>
              <a:t>Each neuron is connected to roughly 1000 other neurons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596B-D116-CB3E-4B70-A7CE58E6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ACD5-578B-1949-21C1-56C2A704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65B2E8-3F1E-E8A1-0CC6-E6F61FA6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8EB3FCC-4D76-D83C-D708-2E3665DE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79C2DDF-2DEF-7D1A-988D-0F2A8916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1825236"/>
            <a:ext cx="6210298" cy="42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8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D24BC-6F86-2886-54C3-C012D087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958C-20E7-8513-0740-A0FCBA10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242270A-F977-D570-01A4-5A8E64A6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B9EEE0-CD1A-CA93-0348-EBF7E873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323E-E102-7994-5B2F-18D492A0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The most basic neural network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EB8C60B-1702-07D7-311D-4ADE85284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6971" r="3254" b="6413"/>
          <a:stretch/>
        </p:blipFill>
        <p:spPr bwMode="auto">
          <a:xfrm>
            <a:off x="647699" y="2718486"/>
            <a:ext cx="5062652" cy="31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3AF04D6A-6D64-9CF1-78E2-29269B13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32" y="2927420"/>
            <a:ext cx="5139694" cy="2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76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3238-95F2-96CE-E183-D17D85F6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CFA-ED0A-8FDD-BB28-1A606AD5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883284-29A7-B9E3-D722-CDB456F1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8EDF444-0700-E35E-BB65-F20A4B1D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905DF176-E7F4-8E33-E4BF-952B0892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10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EEF0-E158-CF23-B371-97382325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C6F-F056-BDD3-5500-8B622F3C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49ACF0-5607-176C-F83E-A6B1F901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F8A76-3E81-0C71-B3F3-29C2BEE0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2B9C-FA96-5F0E-2ECD-B74A8E4CA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Combining multiple perceptrons together</a:t>
            </a:r>
          </a:p>
        </p:txBody>
      </p:sp>
    </p:spTree>
    <p:extLst>
      <p:ext uri="{BB962C8B-B14F-4D97-AF65-F5344CB8AC3E}">
        <p14:creationId xmlns:p14="http://schemas.microsoft.com/office/powerpoint/2010/main" val="135982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D56C-9F6F-B179-27A3-20AF6D73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0447C-9C75-E1CA-2026-6E0ECB27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A62AEE-FAB2-B4D8-F9D9-5E4D46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FC0B5B7-BB39-2FFD-2679-23AA265B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266" name="Picture 2" descr="Why is the activation function important in a deep learning model? | by  Harshal Dharpure | Medium">
            <a:extLst>
              <a:ext uri="{FF2B5EF4-FFF2-40B4-BE49-F238E27FC236}">
                <a16:creationId xmlns:a16="http://schemas.microsoft.com/office/drawing/2014/main" id="{DDB714F1-4352-DAC5-B26B-FA480BF7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21" y="2028825"/>
            <a:ext cx="5358493" cy="359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39910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4798</TotalTime>
  <Words>355</Words>
  <Application>Microsoft Macintosh PowerPoint</Application>
  <PresentationFormat>Widescreen</PresentationFormat>
  <Paragraphs>102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Amasis MT Pro Medium</vt:lpstr>
      <vt:lpstr>Aptos</vt:lpstr>
      <vt:lpstr>Arial</vt:lpstr>
      <vt:lpstr>Calibri</vt:lpstr>
      <vt:lpstr>Univers</vt:lpstr>
      <vt:lpstr>Univers Light</vt:lpstr>
      <vt:lpstr>TribuneVTI</vt:lpstr>
      <vt:lpstr>AI Workshop 3: Neural Networks Saturday 1st March 2025</vt:lpstr>
      <vt:lpstr>Learning Objectives</vt:lpstr>
      <vt:lpstr>The Human Brain</vt:lpstr>
      <vt:lpstr>Biological Neurons</vt:lpstr>
      <vt:lpstr>Biological Neurons</vt:lpstr>
      <vt:lpstr>Perceptron</vt:lpstr>
      <vt:lpstr>Forward Propagation</vt:lpstr>
      <vt:lpstr>Multilayer Perceptron</vt:lpstr>
      <vt:lpstr>Activation Functions</vt:lpstr>
      <vt:lpstr>Neural Networks</vt:lpstr>
      <vt:lpstr>Multiple Output Neurons</vt:lpstr>
      <vt:lpstr>Backward Propagation</vt:lpstr>
      <vt:lpstr>Backward Propagation</vt:lpstr>
      <vt:lpstr>Gradient Descent</vt:lpstr>
      <vt:lpstr>Visualising Gradient Descent</vt:lpstr>
      <vt:lpstr>Types of Gradient Descent</vt:lpstr>
      <vt:lpstr>Local vs Global Minimums</vt:lpstr>
      <vt:lpstr>Learning Rate</vt:lpstr>
      <vt:lpstr>Loss Functions</vt:lpstr>
      <vt:lpstr>Building a Neural Network</vt:lpstr>
      <vt:lpstr>Building a Neural Network</vt:lpstr>
      <vt:lpstr>Problems?</vt:lpstr>
      <vt:lpstr>Problems?</vt:lpstr>
      <vt:lpstr>Problems?</vt:lpstr>
      <vt:lpstr>Images</vt:lpstr>
      <vt:lpstr>Convolutional Neural Networks</vt:lpstr>
      <vt:lpstr>Simulating the Brain?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2025-02-17T08:44:14Z</dcterms:modified>
</cp:coreProperties>
</file>